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92" r:id="rId4"/>
    <p:sldId id="293" r:id="rId5"/>
    <p:sldId id="294" r:id="rId6"/>
    <p:sldId id="295" r:id="rId7"/>
    <p:sldId id="296" r:id="rId8"/>
    <p:sldId id="297" r:id="rId9"/>
    <p:sldId id="284" r:id="rId10"/>
    <p:sldId id="261" r:id="rId11"/>
    <p:sldId id="262" r:id="rId12"/>
    <p:sldId id="285" r:id="rId13"/>
    <p:sldId id="260" r:id="rId14"/>
    <p:sldId id="263" r:id="rId15"/>
    <p:sldId id="271" r:id="rId16"/>
    <p:sldId id="257" r:id="rId17"/>
    <p:sldId id="258" r:id="rId18"/>
    <p:sldId id="272" r:id="rId19"/>
    <p:sldId id="264" r:id="rId20"/>
    <p:sldId id="265" r:id="rId21"/>
    <p:sldId id="273" r:id="rId22"/>
    <p:sldId id="274" r:id="rId23"/>
    <p:sldId id="280" r:id="rId24"/>
    <p:sldId id="281" r:id="rId25"/>
    <p:sldId id="277" r:id="rId26"/>
    <p:sldId id="268" r:id="rId27"/>
    <p:sldId id="278" r:id="rId28"/>
    <p:sldId id="279" r:id="rId29"/>
    <p:sldId id="266" r:id="rId30"/>
    <p:sldId id="267" r:id="rId31"/>
    <p:sldId id="282" r:id="rId32"/>
    <p:sldId id="289" r:id="rId33"/>
    <p:sldId id="286" r:id="rId34"/>
    <p:sldId id="287" r:id="rId35"/>
    <p:sldId id="288" r:id="rId36"/>
    <p:sldId id="290" r:id="rId37"/>
    <p:sldId id="291" r:id="rId38"/>
    <p:sldId id="269" r:id="rId39"/>
    <p:sldId id="270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869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36AE9-8E43-43EE-A339-5955C3C04BF1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C6A9E-5506-4118-85EC-CE29A301B5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592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36AE9-8E43-43EE-A339-5955C3C04BF1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C6A9E-5506-4118-85EC-CE29A301B5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212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36AE9-8E43-43EE-A339-5955C3C04BF1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C6A9E-5506-4118-85EC-CE29A301B5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652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36AE9-8E43-43EE-A339-5955C3C04BF1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C6A9E-5506-4118-85EC-CE29A301B5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861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36AE9-8E43-43EE-A339-5955C3C04BF1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C6A9E-5506-4118-85EC-CE29A301B5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956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36AE9-8E43-43EE-A339-5955C3C04BF1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C6A9E-5506-4118-85EC-CE29A301B5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007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36AE9-8E43-43EE-A339-5955C3C04BF1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C6A9E-5506-4118-85EC-CE29A301B5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161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36AE9-8E43-43EE-A339-5955C3C04BF1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C6A9E-5506-4118-85EC-CE29A301B5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51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36AE9-8E43-43EE-A339-5955C3C04BF1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C6A9E-5506-4118-85EC-CE29A301B5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025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36AE9-8E43-43EE-A339-5955C3C04BF1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C6A9E-5506-4118-85EC-CE29A301B5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290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36AE9-8E43-43EE-A339-5955C3C04BF1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C6A9E-5506-4118-85EC-CE29A301B5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243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36AE9-8E43-43EE-A339-5955C3C04BF1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4C6A9E-5506-4118-85EC-CE29A301B5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296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mailto:Blawn001@umaryland.ed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1000"/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8877" y="5228208"/>
            <a:ext cx="9144000" cy="1600200"/>
          </a:xfrm>
        </p:spPr>
        <p:txBody>
          <a:bodyPr>
            <a:noAutofit/>
          </a:bodyPr>
          <a:lstStyle/>
          <a:p>
            <a:pPr algn="l"/>
            <a:r>
              <a:rPr lang="en-US" sz="2400" b="1" i="1" u="sng" dirty="0" smtClean="0">
                <a:solidFill>
                  <a:schemeClr val="tx1"/>
                </a:solidFill>
              </a:rPr>
              <a:t>Overview of Maryland EMS</a:t>
            </a:r>
            <a:br>
              <a:rPr lang="en-US" sz="2400" b="1" i="1" u="sng" dirty="0" smtClean="0">
                <a:solidFill>
                  <a:schemeClr val="tx1"/>
                </a:solidFill>
              </a:rPr>
            </a:br>
            <a:r>
              <a:rPr lang="en-US" sz="2400" b="1" i="1" u="sng" dirty="0" smtClean="0">
                <a:solidFill>
                  <a:schemeClr val="tx1"/>
                </a:solidFill>
              </a:rPr>
              <a:t/>
            </a:r>
            <a:br>
              <a:rPr lang="en-US" sz="2400" b="1" i="1" u="sng" dirty="0" smtClean="0">
                <a:solidFill>
                  <a:schemeClr val="tx1"/>
                </a:solidFill>
              </a:rPr>
            </a:br>
            <a:r>
              <a:rPr lang="en-US" sz="1600" b="1" i="1" dirty="0" smtClean="0">
                <a:solidFill>
                  <a:schemeClr val="tx1"/>
                </a:solidFill>
              </a:rPr>
              <a:t>Benjamin J. Lawner, DO, MS, EMT-P</a:t>
            </a:r>
            <a:br>
              <a:rPr lang="en-US" sz="1600" b="1" i="1" dirty="0" smtClean="0">
                <a:solidFill>
                  <a:schemeClr val="tx1"/>
                </a:solidFill>
              </a:rPr>
            </a:br>
            <a:r>
              <a:rPr lang="en-US" sz="1600" b="1" i="1" dirty="0" smtClean="0">
                <a:solidFill>
                  <a:schemeClr val="tx1"/>
                </a:solidFill>
              </a:rPr>
              <a:t>Assistant Professor, Department of Emergency Medicine</a:t>
            </a:r>
            <a:br>
              <a:rPr lang="en-US" sz="1600" b="1" i="1" dirty="0" smtClean="0">
                <a:solidFill>
                  <a:schemeClr val="tx1"/>
                </a:solidFill>
              </a:rPr>
            </a:br>
            <a:r>
              <a:rPr lang="en-US" sz="1600" b="1" i="1" dirty="0" smtClean="0">
                <a:solidFill>
                  <a:schemeClr val="tx1"/>
                </a:solidFill>
              </a:rPr>
              <a:t>University of Maryland School of Medicine</a:t>
            </a:r>
            <a:endParaRPr lang="en-US" sz="1600" b="1" i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149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Emergency Medical Technician</a:t>
            </a:r>
            <a:endParaRPr lang="en-US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981200"/>
            <a:ext cx="2424112" cy="3471328"/>
          </a:xfrm>
          <a:prstGeom prst="rect">
            <a:avLst/>
          </a:prstGeom>
        </p:spPr>
      </p:pic>
      <p:pic>
        <p:nvPicPr>
          <p:cNvPr id="5" name="Picture 4" descr="t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2209800"/>
            <a:ext cx="41148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540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Emergency Medical Technician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160-300 hours</a:t>
            </a:r>
          </a:p>
          <a:p>
            <a:r>
              <a:rPr lang="en-US" dirty="0" smtClean="0"/>
              <a:t>Non invasive skills</a:t>
            </a:r>
          </a:p>
          <a:p>
            <a:r>
              <a:rPr lang="en-US" dirty="0" smtClean="0"/>
              <a:t>Patient assisted medication</a:t>
            </a:r>
          </a:p>
          <a:p>
            <a:r>
              <a:rPr lang="en-US" dirty="0" smtClean="0"/>
              <a:t>Patient assessment / advanced first aid</a:t>
            </a:r>
          </a:p>
          <a:p>
            <a:r>
              <a:rPr lang="en-US" dirty="0" smtClean="0"/>
              <a:t>Minimum qualifications for ambulance crew</a:t>
            </a:r>
          </a:p>
          <a:p>
            <a:r>
              <a:rPr lang="en-US" dirty="0" smtClean="0"/>
              <a:t>Courses offered at Johns Hopkins University undergraduate campus, local community colleges, and at fire departments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533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Emergency Medical Technician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Delivers “BLS” or basic life support</a:t>
            </a:r>
          </a:p>
          <a:p>
            <a:r>
              <a:rPr lang="en-US" dirty="0" smtClean="0"/>
              <a:t>Additional skills available depending upon jurisdiction and population based needs</a:t>
            </a:r>
          </a:p>
          <a:p>
            <a:r>
              <a:rPr lang="en-US" dirty="0" smtClean="0"/>
              <a:t>In Western Maryland, EMT’s can obtain and transmit 12 lead ECGs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533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The Advanced/Intermediate EMT</a:t>
            </a:r>
            <a:endParaRPr lang="en-US" b="1" u="sn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752600"/>
            <a:ext cx="2652712" cy="3819905"/>
          </a:xfrm>
        </p:spPr>
      </p:pic>
    </p:spTree>
    <p:extLst>
      <p:ext uri="{BB962C8B-B14F-4D97-AF65-F5344CB8AC3E}">
        <p14:creationId xmlns:p14="http://schemas.microsoft.com/office/powerpoint/2010/main" val="40829036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Advanced/Intermediate EMT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“Paramedic” level skills</a:t>
            </a:r>
          </a:p>
          <a:p>
            <a:r>
              <a:rPr lang="en-US" dirty="0" smtClean="0"/>
              <a:t>600-1000 hours</a:t>
            </a:r>
          </a:p>
          <a:p>
            <a:r>
              <a:rPr lang="en-US" dirty="0" smtClean="0"/>
              <a:t>Internship/fire academy training</a:t>
            </a:r>
          </a:p>
          <a:p>
            <a:r>
              <a:rPr lang="en-US" dirty="0" smtClean="0"/>
              <a:t>Minimum level of ALS</a:t>
            </a:r>
          </a:p>
          <a:p>
            <a:r>
              <a:rPr lang="en-US" dirty="0" smtClean="0"/>
              <a:t>Majority of BCFD apparatus staffing</a:t>
            </a:r>
          </a:p>
          <a:p>
            <a:pPr>
              <a:buNone/>
            </a:pPr>
            <a:r>
              <a:rPr lang="en-US" dirty="0" smtClean="0"/>
              <a:t>“</a:t>
            </a:r>
            <a:r>
              <a:rPr lang="en-US" dirty="0" smtClean="0"/>
              <a:t>Advanced </a:t>
            </a:r>
            <a:r>
              <a:rPr lang="en-US" dirty="0" smtClean="0"/>
              <a:t>Emergency Medical Technicians”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3652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b="1" u="sng" dirty="0" smtClean="0"/>
              <a:t>Advanced EMT Skills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38600"/>
            <a:ext cx="8229600" cy="2590800"/>
          </a:xfrm>
        </p:spPr>
        <p:txBody>
          <a:bodyPr/>
          <a:lstStyle/>
          <a:p>
            <a:r>
              <a:rPr lang="en-US" dirty="0" smtClean="0"/>
              <a:t>IV access</a:t>
            </a:r>
          </a:p>
          <a:p>
            <a:r>
              <a:rPr lang="en-US" dirty="0" smtClean="0"/>
              <a:t>ECG interpretation</a:t>
            </a:r>
          </a:p>
          <a:p>
            <a:r>
              <a:rPr lang="en-US" dirty="0" smtClean="0"/>
              <a:t>Medication administration</a:t>
            </a:r>
          </a:p>
          <a:p>
            <a:r>
              <a:rPr lang="en-US" dirty="0" err="1" smtClean="0"/>
              <a:t>Supraglottic</a:t>
            </a:r>
            <a:r>
              <a:rPr lang="en-US" dirty="0" smtClean="0"/>
              <a:t> airway placement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The Nationally Registered Paramedic</a:t>
            </a:r>
            <a:endParaRPr lang="en-US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209800"/>
            <a:ext cx="3130296" cy="31833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209800"/>
            <a:ext cx="2895600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5051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Nationally Registered Paramedic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Highest level of ALS training</a:t>
            </a:r>
          </a:p>
          <a:p>
            <a:r>
              <a:rPr lang="en-US" dirty="0" smtClean="0"/>
              <a:t>1200-2000 hours</a:t>
            </a:r>
          </a:p>
          <a:p>
            <a:r>
              <a:rPr lang="en-US" dirty="0" smtClean="0"/>
              <a:t>Supervised field internship</a:t>
            </a:r>
          </a:p>
          <a:p>
            <a:r>
              <a:rPr lang="en-US" dirty="0" smtClean="0"/>
              <a:t>Advanced assessment/skills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53556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Nationally Registered Paramedic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Must graduate from accredited program</a:t>
            </a:r>
          </a:p>
          <a:p>
            <a:r>
              <a:rPr lang="en-US" dirty="0" smtClean="0"/>
              <a:t>Typically 3 semesters + EMT</a:t>
            </a:r>
          </a:p>
          <a:p>
            <a:r>
              <a:rPr lang="en-US" dirty="0" smtClean="0"/>
              <a:t>Training leads to certificate or degree</a:t>
            </a:r>
          </a:p>
          <a:p>
            <a:r>
              <a:rPr lang="en-US" dirty="0" smtClean="0"/>
              <a:t>Link in the health care system</a:t>
            </a:r>
          </a:p>
          <a:p>
            <a:r>
              <a:rPr lang="en-US" dirty="0" smtClean="0"/>
              <a:t>Able to formulate focused field diagnoses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53556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Specialty Care Providers</a:t>
            </a:r>
            <a:endParaRPr lang="en-US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828800"/>
            <a:ext cx="5486400" cy="408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066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Objectives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19812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Understand different types of EMS providers</a:t>
            </a:r>
          </a:p>
          <a:p>
            <a:r>
              <a:rPr lang="en-US" sz="2400" dirty="0" smtClean="0"/>
              <a:t>Review training required for each EMS certification level</a:t>
            </a:r>
          </a:p>
          <a:p>
            <a:r>
              <a:rPr lang="en-US" sz="2400" dirty="0" smtClean="0"/>
              <a:t>Discuss organization of EMS at the state level</a:t>
            </a:r>
          </a:p>
          <a:p>
            <a:r>
              <a:rPr lang="en-US" sz="2400" dirty="0" smtClean="0"/>
              <a:t>Recognize your EMS faculty physicians and their roles in prehospital and disaster medicine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Specialty Care Providers</a:t>
            </a:r>
            <a:endParaRPr lang="en-US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514600"/>
            <a:ext cx="2935914" cy="2104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514600"/>
            <a:ext cx="3295650" cy="2082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81802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Critical / Specialty Care Paramedics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Participate in </a:t>
            </a:r>
            <a:r>
              <a:rPr lang="en-US" dirty="0" err="1" smtClean="0"/>
              <a:t>interfacility</a:t>
            </a:r>
            <a:r>
              <a:rPr lang="en-US" dirty="0" smtClean="0"/>
              <a:t> transfers</a:t>
            </a:r>
          </a:p>
          <a:p>
            <a:r>
              <a:rPr lang="en-US" dirty="0" smtClean="0"/>
              <a:t>Additional training in medication infusions</a:t>
            </a:r>
          </a:p>
          <a:p>
            <a:r>
              <a:rPr lang="en-US" dirty="0" smtClean="0"/>
              <a:t>Enhanced scope of practice </a:t>
            </a:r>
          </a:p>
          <a:p>
            <a:r>
              <a:rPr lang="en-US" dirty="0" smtClean="0"/>
              <a:t>May work with RN, RT, physicians</a:t>
            </a:r>
          </a:p>
          <a:p>
            <a:r>
              <a:rPr lang="en-US" dirty="0" smtClean="0"/>
              <a:t>Ventilator management</a:t>
            </a:r>
          </a:p>
          <a:p>
            <a:r>
              <a:rPr lang="en-US" dirty="0" smtClean="0"/>
              <a:t>In Maryland, “specialty care transport” considerations apply to patients with advanced in-transport medical needs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Critical/Specialty Care Paramedics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No uniform standard of training</a:t>
            </a:r>
          </a:p>
          <a:p>
            <a:r>
              <a:rPr lang="en-US" sz="2800" dirty="0" smtClean="0"/>
              <a:t>Typically regulated by state or jurisdiction</a:t>
            </a:r>
          </a:p>
          <a:p>
            <a:r>
              <a:rPr lang="en-US" sz="2800" dirty="0" smtClean="0"/>
              <a:t>National organizations suggest minimum standards</a:t>
            </a:r>
          </a:p>
          <a:p>
            <a:r>
              <a:rPr lang="en-US" sz="2800" dirty="0" smtClean="0"/>
              <a:t>Voluntary certification</a:t>
            </a:r>
          </a:p>
          <a:p>
            <a:r>
              <a:rPr lang="en-US" sz="2800" dirty="0" smtClean="0"/>
              <a:t>Critical care transport providers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3" descr="ccp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54588" y="4572000"/>
            <a:ext cx="2689412" cy="2286000"/>
          </a:xfrm>
          <a:prstGeom prst="rect">
            <a:avLst/>
          </a:prstGeom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724400"/>
            <a:ext cx="2286000" cy="21336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Maryland State Police:</a:t>
            </a:r>
            <a:br>
              <a:rPr lang="en-US" b="1" u="sng" dirty="0" smtClean="0"/>
            </a:br>
            <a:r>
              <a:rPr lang="en-US" b="1" u="sng" dirty="0" smtClean="0"/>
              <a:t>Aviation Command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05001"/>
            <a:ext cx="9144000" cy="4953000"/>
          </a:xfrm>
        </p:spPr>
        <p:txBody>
          <a:bodyPr/>
          <a:lstStyle/>
          <a:p>
            <a:r>
              <a:rPr lang="en-US" dirty="0" smtClean="0"/>
              <a:t>State funded</a:t>
            </a:r>
          </a:p>
          <a:p>
            <a:r>
              <a:rPr lang="en-US" dirty="0" smtClean="0"/>
              <a:t>Provides scene response and medical transport for ill and injured</a:t>
            </a:r>
          </a:p>
          <a:p>
            <a:r>
              <a:rPr lang="en-US" dirty="0" smtClean="0"/>
              <a:t>7 geographically located helicopter bases</a:t>
            </a:r>
          </a:p>
          <a:p>
            <a:r>
              <a:rPr lang="en-US" dirty="0" smtClean="0"/>
              <a:t>Staffed with police paramedics</a:t>
            </a:r>
          </a:p>
          <a:p>
            <a:r>
              <a:rPr lang="en-US" dirty="0" smtClean="0"/>
              <a:t>Twin engine AW139 and Dauphin helicopters</a:t>
            </a:r>
          </a:p>
          <a:p>
            <a:r>
              <a:rPr lang="en-US" dirty="0" smtClean="0"/>
              <a:t>Majority of missions are trauma response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Aviation Command</a:t>
            </a:r>
            <a:endParaRPr lang="en-US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0" y="4949785"/>
            <a:ext cx="91440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Centralized dispatch system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Expedited transport to definitive care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Also performs select law enforcement and rescue missions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No transport fee charged to Maryland citizens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Established protocols for requesting </a:t>
            </a:r>
            <a:r>
              <a:rPr lang="en-US" sz="2000" b="1" dirty="0" err="1" smtClean="0"/>
              <a:t>medevac</a:t>
            </a:r>
            <a:r>
              <a:rPr lang="en-US" sz="2000" b="1" dirty="0" smtClean="0"/>
              <a:t> assistance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6" name="Picture 5" descr="th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1447800"/>
            <a:ext cx="4895850" cy="32760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/>
          <a:lstStyle/>
          <a:p>
            <a:r>
              <a:rPr lang="en-US" b="1" u="sng" dirty="0" smtClean="0"/>
              <a:t>EMS Oversight in Maryland</a:t>
            </a:r>
            <a:endParaRPr lang="en-US" b="1" u="sng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30303" cy="2362200"/>
          </a:xfrm>
        </p:spPr>
      </p:pic>
      <p:sp>
        <p:nvSpPr>
          <p:cNvPr id="7" name="TextBox 6"/>
          <p:cNvSpPr txBox="1"/>
          <p:nvPr/>
        </p:nvSpPr>
        <p:spPr>
          <a:xfrm>
            <a:off x="2133600" y="3285067"/>
            <a:ext cx="5029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Regionalized care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Oversight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Quality assurance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Independent agency</a:t>
            </a:r>
          </a:p>
        </p:txBody>
      </p:sp>
    </p:spTree>
    <p:extLst>
      <p:ext uri="{BB962C8B-B14F-4D97-AF65-F5344CB8AC3E}">
        <p14:creationId xmlns:p14="http://schemas.microsoft.com/office/powerpoint/2010/main" val="20272766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30303" cy="2362200"/>
          </a:xfrm>
        </p:spPr>
      </p:pic>
      <p:sp>
        <p:nvSpPr>
          <p:cNvPr id="7" name="TextBox 6"/>
          <p:cNvSpPr txBox="1"/>
          <p:nvPr/>
        </p:nvSpPr>
        <p:spPr>
          <a:xfrm>
            <a:off x="0" y="3276600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State divided into 5 regions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Regional councils and medical directors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State EMS board comprised of stakeholders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Articulation of policy and protocols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EMS regulations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Administration of </a:t>
            </a:r>
            <a:r>
              <a:rPr lang="en-US" sz="2800" dirty="0" err="1" smtClean="0"/>
              <a:t>medevac</a:t>
            </a:r>
            <a:r>
              <a:rPr lang="en-US" sz="2800" dirty="0" smtClean="0"/>
              <a:t> operations (MSP)</a:t>
            </a:r>
          </a:p>
        </p:txBody>
      </p:sp>
    </p:spTree>
    <p:extLst>
      <p:ext uri="{BB962C8B-B14F-4D97-AF65-F5344CB8AC3E}">
        <p14:creationId xmlns:p14="http://schemas.microsoft.com/office/powerpoint/2010/main" val="20272766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gions_m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49582"/>
            <a:ext cx="9182100" cy="50084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048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/>
              <a:t>Baltimore City is in MIEMSS Region III</a:t>
            </a:r>
            <a:endParaRPr lang="en-US" sz="4000" b="1" u="sng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EMS Physicians</a:t>
            </a:r>
            <a:endParaRPr lang="en-US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286000"/>
            <a:ext cx="2286000" cy="27402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23267" y="2132640"/>
            <a:ext cx="5029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/>
              <a:t>Subspecialty training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/>
              <a:t>9 months minimum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/>
              <a:t>Field operations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/>
              <a:t>Tactical medicine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/>
              <a:t>Mass gathering medicine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/>
              <a:t>Provider training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/>
              <a:t>Communications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/>
              <a:t>Disaster mitigation / </a:t>
            </a:r>
            <a:r>
              <a:rPr lang="en-US" sz="2400" b="1" dirty="0" err="1" smtClean="0"/>
              <a:t>managment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116102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l-marylanders-at-the-boston-marathon-picture-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1447800"/>
            <a:ext cx="5266765" cy="3581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81000" y="5257800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Medical Director, Baltimore City Fire Department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Medical Director, University of Maryland </a:t>
            </a:r>
            <a:r>
              <a:rPr lang="en-US" dirty="0" err="1" smtClean="0"/>
              <a:t>ExpressCare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Medical Director, Baltimore City Police Department Tactical Team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" y="228600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Dr. Wade </a:t>
            </a:r>
            <a:r>
              <a:rPr lang="en-US" sz="4000" b="1" dirty="0" err="1" smtClean="0"/>
              <a:t>Gaasch</a:t>
            </a:r>
            <a:endParaRPr lang="en-US" sz="4000" b="1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EMS Physicians</a:t>
            </a:r>
            <a:endParaRPr lang="en-US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2133600"/>
            <a:ext cx="838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200" b="1" dirty="0" smtClean="0"/>
              <a:t>Operational medical direction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b="1" dirty="0" smtClean="0"/>
              <a:t>Administrative medical direction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b="1" dirty="0" smtClean="0"/>
              <a:t>Online vs. offline medical control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b="1" dirty="0" err="1" smtClean="0"/>
              <a:t>Onscene</a:t>
            </a:r>
            <a:r>
              <a:rPr lang="en-US" sz="3200" b="1" dirty="0" smtClean="0"/>
              <a:t> response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b="1" dirty="0" smtClean="0"/>
              <a:t>Disaster planning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793865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EMS Physician Responsibility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Resident EMS rotation</a:t>
            </a:r>
          </a:p>
          <a:p>
            <a:r>
              <a:rPr lang="en-US" dirty="0" smtClean="0"/>
              <a:t>EMS specific curriculum</a:t>
            </a:r>
          </a:p>
          <a:p>
            <a:r>
              <a:rPr lang="en-US" dirty="0" smtClean="0"/>
              <a:t>Senior student and resident electives</a:t>
            </a:r>
          </a:p>
          <a:p>
            <a:r>
              <a:rPr lang="en-US" dirty="0" smtClean="0"/>
              <a:t>Hospital based medical control</a:t>
            </a:r>
          </a:p>
          <a:p>
            <a:r>
              <a:rPr lang="en-US" dirty="0" smtClean="0"/>
              <a:t>Prehospital quality assurance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0"/>
            <a:ext cx="8229600" cy="1143000"/>
          </a:xfrm>
        </p:spPr>
        <p:txBody>
          <a:bodyPr/>
          <a:lstStyle/>
          <a:p>
            <a:r>
              <a:rPr lang="en-US" b="1" u="sng" dirty="0" smtClean="0"/>
              <a:t>Rotation Basics</a:t>
            </a:r>
            <a:endParaRPr lang="en-US" b="1" u="sng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667" y="33867"/>
            <a:ext cx="8229600" cy="880533"/>
          </a:xfrm>
        </p:spPr>
        <p:txBody>
          <a:bodyPr>
            <a:normAutofit/>
          </a:bodyPr>
          <a:lstStyle/>
          <a:p>
            <a:r>
              <a:rPr lang="en-US" sz="2000" b="1" u="sng" dirty="0" smtClean="0"/>
              <a:t>The Steadman Station</a:t>
            </a:r>
            <a:endParaRPr lang="en-US" sz="2000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" y="768879"/>
            <a:ext cx="9144000" cy="607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8288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Steadman Station: Apparatus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Lombard/Eutaw streets</a:t>
            </a:r>
          </a:p>
          <a:p>
            <a:r>
              <a:rPr lang="en-US" dirty="0" smtClean="0"/>
              <a:t>Houses 3 ALS medic units (M1,M22,M23)</a:t>
            </a:r>
          </a:p>
          <a:p>
            <a:r>
              <a:rPr lang="en-US" dirty="0" smtClean="0"/>
              <a:t>EMS supervisor (EMS-2) </a:t>
            </a:r>
          </a:p>
          <a:p>
            <a:r>
              <a:rPr lang="en-US" dirty="0" smtClean="0"/>
              <a:t>ALS engine (E-23)</a:t>
            </a:r>
          </a:p>
          <a:p>
            <a:r>
              <a:rPr lang="en-US" dirty="0" smtClean="0"/>
              <a:t>Heavy rescue company (R-1)</a:t>
            </a:r>
          </a:p>
          <a:p>
            <a:r>
              <a:rPr lang="en-US" dirty="0" smtClean="0"/>
              <a:t>Hazmat and </a:t>
            </a:r>
            <a:r>
              <a:rPr lang="en-US" dirty="0" err="1" smtClean="0"/>
              <a:t>decon</a:t>
            </a:r>
            <a:r>
              <a:rPr lang="en-US" dirty="0" smtClean="0"/>
              <a:t> task force</a:t>
            </a:r>
          </a:p>
          <a:p>
            <a:r>
              <a:rPr lang="en-US" dirty="0" smtClean="0"/>
              <a:t>Air cascade unit</a:t>
            </a:r>
          </a:p>
          <a:p>
            <a:r>
              <a:rPr lang="en-US" dirty="0" smtClean="0"/>
              <a:t>Specialty response units (collapse rescue) 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Steadman Station: Reporting Procedure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Ask for the on-duty EMS supervisor</a:t>
            </a:r>
          </a:p>
          <a:p>
            <a:r>
              <a:rPr lang="en-US" dirty="0" smtClean="0"/>
              <a:t>The supervisor will assign you to a unit or to the supervisor’s own response vehicle</a:t>
            </a:r>
          </a:p>
          <a:p>
            <a:r>
              <a:rPr lang="en-US" dirty="0" smtClean="0"/>
              <a:t>Ambulances may be out at the hospital or on scene</a:t>
            </a:r>
          </a:p>
          <a:p>
            <a:r>
              <a:rPr lang="en-US" dirty="0" smtClean="0"/>
              <a:t>The supervisor will advise the crew that you are in station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Steadman Station: Uniform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Polo or scrub shirt</a:t>
            </a:r>
          </a:p>
          <a:p>
            <a:r>
              <a:rPr lang="en-US" dirty="0" smtClean="0"/>
              <a:t>Khaki, BDU, or scrub pants</a:t>
            </a:r>
          </a:p>
          <a:p>
            <a:r>
              <a:rPr lang="en-US" dirty="0" smtClean="0"/>
              <a:t>University of Maryland ID</a:t>
            </a:r>
          </a:p>
          <a:p>
            <a:r>
              <a:rPr lang="en-US" dirty="0" smtClean="0"/>
              <a:t>Stethoscope</a:t>
            </a:r>
          </a:p>
          <a:p>
            <a:r>
              <a:rPr lang="en-US" dirty="0" smtClean="0"/>
              <a:t>Money for food (fire station dinner $5-10) </a:t>
            </a:r>
          </a:p>
          <a:p>
            <a:r>
              <a:rPr lang="en-US" dirty="0" smtClean="0"/>
              <a:t>Closed toe shoes</a:t>
            </a:r>
          </a:p>
          <a:p>
            <a:r>
              <a:rPr lang="en-US" dirty="0" smtClean="0"/>
              <a:t>Compliance with University of Maryland School of Medicine dress code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558672_10151115118729500_476635997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609600"/>
            <a:ext cx="3962400" cy="5283200"/>
          </a:xfrm>
        </p:spPr>
      </p:pic>
      <p:pic>
        <p:nvPicPr>
          <p:cNvPr id="5" name="Picture 4" descr="293388_10151110995284500_2095406214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609600"/>
            <a:ext cx="3981450" cy="53086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How to Get Involved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Observation shifts</a:t>
            </a:r>
          </a:p>
          <a:p>
            <a:r>
              <a:rPr lang="en-US" dirty="0" smtClean="0"/>
              <a:t>Ride A Longs</a:t>
            </a:r>
          </a:p>
          <a:p>
            <a:r>
              <a:rPr lang="en-US" dirty="0" smtClean="0"/>
              <a:t>Elective</a:t>
            </a:r>
          </a:p>
          <a:p>
            <a:r>
              <a:rPr lang="en-US" dirty="0" smtClean="0"/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1882354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Thank You!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743200"/>
            <a:ext cx="9067800" cy="8382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hlinkClick r:id="rId2"/>
              </a:rPr>
              <a:t>Blawn001@umaryland.edu</a:t>
            </a:r>
            <a:r>
              <a:rPr lang="en-US" b="1" dirty="0" smtClean="0"/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78518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52578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Deputy Medical Director, Baltimore City Fire Department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Medical Director, University of Maryland Baltimore County Critical Care Transport Course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Medical Director, CCBC Emergency Medical Technology Program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5800" y="228600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Dr. Ben Lawner</a:t>
            </a:r>
            <a:endParaRPr lang="en-US" sz="4000" b="1" dirty="0"/>
          </a:p>
        </p:txBody>
      </p:sp>
      <p:pic>
        <p:nvPicPr>
          <p:cNvPr id="6" name="Picture 5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400" y="1219200"/>
            <a:ext cx="2705100" cy="316883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5257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Attending Physician at </a:t>
            </a:r>
            <a:r>
              <a:rPr lang="en-US" dirty="0" err="1" smtClean="0"/>
              <a:t>MedStar</a:t>
            </a:r>
            <a:r>
              <a:rPr lang="en-US" dirty="0" smtClean="0"/>
              <a:t> Georgetown University Hospital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Medical </a:t>
            </a:r>
            <a:r>
              <a:rPr lang="en-US" dirty="0" smtClean="0"/>
              <a:t>Specialist, Maryland Task Force 1 Urban Search and Rescue Team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5800" y="228600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Dr. JV Nable</a:t>
            </a:r>
            <a:endParaRPr lang="en-US" sz="4000" b="1" dirty="0"/>
          </a:p>
        </p:txBody>
      </p:sp>
      <p:pic>
        <p:nvPicPr>
          <p:cNvPr id="5" name="Picture 4" descr="images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0" y="1371600"/>
            <a:ext cx="2971800" cy="2971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5257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Co-Director, UMMC/MIEMSS/UMBC emergency medical services fellowship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Medical Director, Mercy Medical Center Base Station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5800" y="228600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Dr. Debra Lee</a:t>
            </a:r>
            <a:endParaRPr lang="en-US" sz="4000" b="1" dirty="0"/>
          </a:p>
        </p:txBody>
      </p:sp>
      <p:pic>
        <p:nvPicPr>
          <p:cNvPr id="6" name="Picture 5" descr="deble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0" y="1219200"/>
            <a:ext cx="2819400" cy="330272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52578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Medical Director, Maryland State Police Aviation Command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5800" y="228600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Dr. Douglas </a:t>
            </a:r>
            <a:r>
              <a:rPr lang="en-US" sz="4000" b="1" dirty="0" err="1" smtClean="0"/>
              <a:t>Floccare</a:t>
            </a:r>
            <a:endParaRPr lang="en-US" sz="4000" b="1" dirty="0"/>
          </a:p>
        </p:txBody>
      </p:sp>
      <p:pic>
        <p:nvPicPr>
          <p:cNvPr id="7" name="Picture 6" descr="flocca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990600"/>
            <a:ext cx="3352800" cy="392756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52578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Medical Director, Montgomery County Department of Fire Rescue Services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0" y="228600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Dr. Roger Stone</a:t>
            </a:r>
            <a:endParaRPr lang="en-US" sz="4000" b="1" dirty="0"/>
          </a:p>
        </p:txBody>
      </p:sp>
      <p:pic>
        <p:nvPicPr>
          <p:cNvPr id="5" name="Picture 4" descr="rogersto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1800" y="1066800"/>
            <a:ext cx="3276600" cy="383830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590800"/>
            <a:ext cx="8229600" cy="1143000"/>
          </a:xfrm>
        </p:spPr>
        <p:txBody>
          <a:bodyPr/>
          <a:lstStyle/>
          <a:p>
            <a:r>
              <a:rPr lang="en-US" b="1" u="sng" dirty="0" smtClean="0"/>
              <a:t>EMS Provider Types</a:t>
            </a:r>
            <a:endParaRPr lang="en-US" b="1" u="sng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745</Words>
  <Application>Microsoft Office PowerPoint</Application>
  <PresentationFormat>On-screen Show (4:3)</PresentationFormat>
  <Paragraphs>154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PowerPoint Presentation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EMS Provider Types</vt:lpstr>
      <vt:lpstr>Emergency Medical Technician</vt:lpstr>
      <vt:lpstr>Emergency Medical Technician</vt:lpstr>
      <vt:lpstr>Emergency Medical Technician</vt:lpstr>
      <vt:lpstr>The Advanced/Intermediate EMT</vt:lpstr>
      <vt:lpstr>Advanced/Intermediate EMT</vt:lpstr>
      <vt:lpstr>Advanced EMT Skills</vt:lpstr>
      <vt:lpstr>The Nationally Registered Paramedic</vt:lpstr>
      <vt:lpstr>Nationally Registered Paramedic</vt:lpstr>
      <vt:lpstr>Nationally Registered Paramedic</vt:lpstr>
      <vt:lpstr>Specialty Care Providers</vt:lpstr>
      <vt:lpstr>Specialty Care Providers</vt:lpstr>
      <vt:lpstr>Critical / Specialty Care Paramedics</vt:lpstr>
      <vt:lpstr>Critical/Specialty Care Paramedics</vt:lpstr>
      <vt:lpstr>Maryland State Police: Aviation Command</vt:lpstr>
      <vt:lpstr>Aviation Command</vt:lpstr>
      <vt:lpstr>EMS Oversight in Maryland</vt:lpstr>
      <vt:lpstr>PowerPoint Presentation</vt:lpstr>
      <vt:lpstr>PowerPoint Presentation</vt:lpstr>
      <vt:lpstr>PowerPoint Presentation</vt:lpstr>
      <vt:lpstr>EMS Physicians</vt:lpstr>
      <vt:lpstr>EMS Physicians</vt:lpstr>
      <vt:lpstr>EMS Physician Responsibility</vt:lpstr>
      <vt:lpstr>Rotation Basics</vt:lpstr>
      <vt:lpstr>The Steadman Station</vt:lpstr>
      <vt:lpstr>Steadman Station: Apparatus</vt:lpstr>
      <vt:lpstr>Steadman Station: Reporting Procedure</vt:lpstr>
      <vt:lpstr>Steadman Station: Uniform</vt:lpstr>
      <vt:lpstr>PowerPoint Presentation</vt:lpstr>
      <vt:lpstr>How to Get Involved</vt:lpstr>
      <vt:lpstr>Thank You!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Emergency Medical Services:</dc:title>
  <dc:creator>Ben Lawner</dc:creator>
  <cp:lastModifiedBy>Ben Lawner</cp:lastModifiedBy>
  <cp:revision>6</cp:revision>
  <dcterms:created xsi:type="dcterms:W3CDTF">2011-03-08T13:15:30Z</dcterms:created>
  <dcterms:modified xsi:type="dcterms:W3CDTF">2014-09-15T19:14:36Z</dcterms:modified>
</cp:coreProperties>
</file>